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25" d="100"/>
          <a:sy n="125" d="100"/>
        </p:scale>
        <p:origin x="-1808" y="6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"/>
          <p:cNvSpPr>
            <a:spLocks noGrp="1"/>
          </p:cNvSpPr>
          <p:nvPr>
            <p:ph type="hdr" sz="quarter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Date Placeholder"/>
          <p:cNvSpPr>
            <a:spLocks noGrp="1"/>
          </p:cNvSpPr>
          <p:nvPr>
            <p:ph type="dt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" name="Slide Image Placeholder"/>
          <p:cNvSpPr>
            <a:spLocks noGrp="1" noRot="1" noChangeAspect="1"/>
          </p:cNvSpPr>
          <p:nvPr>
            <p:ph type="sldImg" idx="2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" name="Notes Placeholder"/>
          <p:cNvSpPr>
            <a:spLocks noGrp="1"/>
          </p:cNvSpPr>
          <p:nvPr>
            <p:ph type="body" sz="quarter" idx="3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" name="Footer Placeholder"/>
          <p:cNvSpPr>
            <a:spLocks noGrp="1"/>
          </p:cNvSpPr>
          <p:nvPr>
            <p:ph type="ftr" sz="quarter" idx="4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" name="Slide Number Placeholder"/>
          <p:cNvSpPr>
            <a:spLocks noGrp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/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Mast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Rechteck 79">
            <a:extLst>
              <a:ext uri="{FF2B5EF4-FFF2-40B4-BE49-F238E27FC236}">
                <a16:creationId xmlns:a16="http://schemas.microsoft.com/office/drawing/2014/main" id="{904562B7-39B1-47D2-BACC-90DD73EE5672}"/>
              </a:ext>
            </a:extLst>
          </p:cNvPr>
          <p:cNvSpPr>
            <a:spLocks noGrp="1"/>
          </p:cNvSpPr>
          <p:nvPr/>
        </p:nvSpPr>
        <p:spPr>
          <a:xfrm>
            <a:off x="685800" y="400050"/>
            <a:ext cx="10186332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>
              <a:defRPr sz="2700" b="1">
                <a:solidFill>
                  <a:srgbClr val="111827"/>
                </a:solidFill>
              </a:defRPr>
            </a:pPr>
            <a:r>
              <a:rPr lang="de-DE" sz="2400" b="1" dirty="0"/>
              <a:t>10-2026-IT-003: Erneuerung Virtualisierungsumgebung - </a:t>
            </a:r>
            <a:r>
              <a:rPr sz="2400" b="1" dirty="0" err="1">
                <a:solidFill>
                  <a:srgbClr val="111827"/>
                </a:solidFill>
              </a:rPr>
              <a:t>Vergabezeitplan</a:t>
            </a:r>
            <a:endParaRPr sz="2400" b="1" dirty="0">
              <a:solidFill>
                <a:srgbClr val="111827"/>
              </a:solidFill>
            </a:endParaRP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CF8FDC53-7888-4EB0-999A-638D4B37C929}"/>
              </a:ext>
            </a:extLst>
          </p:cNvPr>
          <p:cNvSpPr>
            <a:spLocks noGrp="1"/>
          </p:cNvSpPr>
          <p:nvPr/>
        </p:nvSpPr>
        <p:spPr>
          <a:xfrm>
            <a:off x="704850" y="876300"/>
            <a:ext cx="5715000" cy="2476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350">
                <a:solidFill>
                  <a:srgbClr val="64748B"/>
                </a:solidFill>
              </a:defRPr>
            </a:pPr>
            <a:r>
              <a:rPr sz="1350" dirty="0" err="1">
                <a:solidFill>
                  <a:srgbClr val="64748B"/>
                </a:solidFill>
              </a:rPr>
              <a:t>Fristen</a:t>
            </a:r>
            <a:r>
              <a:rPr sz="1350">
                <a:solidFill>
                  <a:srgbClr val="64748B"/>
                </a:solidFill>
              </a:rPr>
              <a:t> und Termine | September–November 2026</a:t>
            </a: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F34FCC5B-B4DB-4FA1-95AC-1F19AA1BBD5B}"/>
              </a:ext>
            </a:extLst>
          </p:cNvPr>
          <p:cNvSpPr>
            <a:spLocks noGrp="1"/>
          </p:cNvSpPr>
          <p:nvPr/>
        </p:nvSpPr>
        <p:spPr>
          <a:xfrm>
            <a:off x="3790950" y="1200150"/>
            <a:ext cx="2165350" cy="228600"/>
          </a:xfrm>
          <a:prstGeom prst="rect">
            <a:avLst/>
          </a:prstGeom>
          <a:solidFill>
            <a:srgbClr val="EAF7FD"/>
          </a:solidFill>
          <a:ln w="0">
            <a:noFill/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476DB3EB-9682-47AC-BE64-0C5C42610885}"/>
              </a:ext>
            </a:extLst>
          </p:cNvPr>
          <p:cNvSpPr>
            <a:spLocks noGrp="1"/>
          </p:cNvSpPr>
          <p:nvPr/>
        </p:nvSpPr>
        <p:spPr>
          <a:xfrm>
            <a:off x="5956300" y="1200150"/>
            <a:ext cx="3356293" cy="228600"/>
          </a:xfrm>
          <a:prstGeom prst="rect">
            <a:avLst/>
          </a:prstGeom>
          <a:solidFill>
            <a:srgbClr val="EEF2FF"/>
          </a:solidFill>
          <a:ln w="0">
            <a:noFill/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54466123-2D09-48E8-A750-C2CB7C10DD00}"/>
              </a:ext>
            </a:extLst>
          </p:cNvPr>
          <p:cNvSpPr>
            <a:spLocks noGrp="1"/>
          </p:cNvSpPr>
          <p:nvPr/>
        </p:nvSpPr>
        <p:spPr>
          <a:xfrm>
            <a:off x="9312593" y="1200150"/>
            <a:ext cx="974408" cy="228600"/>
          </a:xfrm>
          <a:prstGeom prst="rect">
            <a:avLst/>
          </a:prstGeom>
          <a:solidFill>
            <a:srgbClr val="F3F5F7"/>
          </a:solidFill>
          <a:ln w="0">
            <a:noFill/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7EDC2094-8404-45D7-A31E-21981D18E122}"/>
              </a:ext>
            </a:extLst>
          </p:cNvPr>
          <p:cNvSpPr>
            <a:spLocks noGrp="1"/>
          </p:cNvSpPr>
          <p:nvPr/>
        </p:nvSpPr>
        <p:spPr>
          <a:xfrm>
            <a:off x="3905250" y="1238250"/>
            <a:ext cx="1524000" cy="171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050" b="1">
                <a:solidFill>
                  <a:srgbClr val="1F4E79"/>
                </a:solidFill>
              </a:defRPr>
            </a:pPr>
            <a:r>
              <a:rPr sz="1050" b="1">
                <a:solidFill>
                  <a:srgbClr val="1F4E79"/>
                </a:solidFill>
              </a:rPr>
              <a:t>SEPTEMBER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B0CC8F0E-4202-45D5-B010-4E536E20A266}"/>
              </a:ext>
            </a:extLst>
          </p:cNvPr>
          <p:cNvSpPr>
            <a:spLocks noGrp="1"/>
          </p:cNvSpPr>
          <p:nvPr/>
        </p:nvSpPr>
        <p:spPr>
          <a:xfrm>
            <a:off x="6070600" y="1238250"/>
            <a:ext cx="1333500" cy="171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050" b="1">
                <a:solidFill>
                  <a:srgbClr val="1F4E79"/>
                </a:solidFill>
              </a:defRPr>
            </a:pPr>
            <a:r>
              <a:rPr sz="1050" b="1">
                <a:solidFill>
                  <a:srgbClr val="1F4E79"/>
                </a:solidFill>
              </a:rPr>
              <a:t>OKTOBER</a:t>
            </a:r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815DFDBB-5DDD-41DE-98F5-AC95929F069D}"/>
              </a:ext>
            </a:extLst>
          </p:cNvPr>
          <p:cNvSpPr>
            <a:spLocks noGrp="1"/>
          </p:cNvSpPr>
          <p:nvPr/>
        </p:nvSpPr>
        <p:spPr>
          <a:xfrm>
            <a:off x="9426893" y="1238250"/>
            <a:ext cx="1333500" cy="171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050" b="1">
                <a:solidFill>
                  <a:srgbClr val="1F4E79"/>
                </a:solidFill>
              </a:defRPr>
            </a:pPr>
            <a:r>
              <a:rPr sz="1050" b="1">
                <a:solidFill>
                  <a:srgbClr val="1F4E79"/>
                </a:solidFill>
              </a:rPr>
              <a:t>NOVEMBER</a:t>
            </a: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8EF9D3CE-81BD-4987-B784-064B48875D44}"/>
              </a:ext>
            </a:extLst>
          </p:cNvPr>
          <p:cNvSpPr>
            <a:spLocks noGrp="1"/>
          </p:cNvSpPr>
          <p:nvPr/>
        </p:nvSpPr>
        <p:spPr>
          <a:xfrm>
            <a:off x="3790950" y="1524000"/>
            <a:ext cx="9525" cy="4381500"/>
          </a:xfrm>
          <a:prstGeom prst="rect">
            <a:avLst/>
          </a:prstGeom>
          <a:solidFill>
            <a:srgbClr val="D9DEE7"/>
          </a:solidFill>
          <a:ln w="0">
            <a:noFill/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9F12D814-43D1-4E52-8974-F53EC845D9C3}"/>
              </a:ext>
            </a:extLst>
          </p:cNvPr>
          <p:cNvSpPr>
            <a:spLocks noGrp="1"/>
          </p:cNvSpPr>
          <p:nvPr/>
        </p:nvSpPr>
        <p:spPr>
          <a:xfrm>
            <a:off x="3457575" y="6143625"/>
            <a:ext cx="66675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buNone/>
              <a:defRPr sz="1050">
                <a:solidFill>
                  <a:srgbClr val="64748B"/>
                </a:solidFill>
              </a:defRPr>
            </a:pPr>
            <a:r>
              <a:rPr sz="1050">
                <a:solidFill>
                  <a:srgbClr val="64748B"/>
                </a:solidFill>
              </a:rPr>
              <a:t>11.09.</a:t>
            </a:r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337EE0B0-4F91-4C05-903A-A3E7E4ED7C0E}"/>
              </a:ext>
            </a:extLst>
          </p:cNvPr>
          <p:cNvSpPr>
            <a:spLocks noGrp="1"/>
          </p:cNvSpPr>
          <p:nvPr/>
        </p:nvSpPr>
        <p:spPr>
          <a:xfrm>
            <a:off x="4548823" y="1524000"/>
            <a:ext cx="9525" cy="4381500"/>
          </a:xfrm>
          <a:prstGeom prst="rect">
            <a:avLst/>
          </a:prstGeom>
          <a:solidFill>
            <a:srgbClr val="D9DEE7"/>
          </a:solidFill>
          <a:ln w="0">
            <a:noFill/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4380DC07-B14B-43A1-9601-B98F4649715C}"/>
              </a:ext>
            </a:extLst>
          </p:cNvPr>
          <p:cNvSpPr>
            <a:spLocks noGrp="1"/>
          </p:cNvSpPr>
          <p:nvPr/>
        </p:nvSpPr>
        <p:spPr>
          <a:xfrm>
            <a:off x="4215448" y="6143625"/>
            <a:ext cx="66675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buNone/>
              <a:defRPr sz="1050">
                <a:solidFill>
                  <a:srgbClr val="64748B"/>
                </a:solidFill>
              </a:defRPr>
            </a:pPr>
            <a:r>
              <a:rPr sz="1050">
                <a:solidFill>
                  <a:srgbClr val="64748B"/>
                </a:solidFill>
              </a:rPr>
              <a:t>18.09.</a:t>
            </a:r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A35623EF-1EDB-4D91-BF85-5BF7F4AC58F6}"/>
              </a:ext>
            </a:extLst>
          </p:cNvPr>
          <p:cNvSpPr>
            <a:spLocks noGrp="1"/>
          </p:cNvSpPr>
          <p:nvPr/>
        </p:nvSpPr>
        <p:spPr>
          <a:xfrm>
            <a:off x="5306695" y="1524000"/>
            <a:ext cx="9525" cy="4381500"/>
          </a:xfrm>
          <a:prstGeom prst="rect">
            <a:avLst/>
          </a:prstGeom>
          <a:solidFill>
            <a:srgbClr val="D9DEE7"/>
          </a:solidFill>
          <a:ln w="0">
            <a:noFill/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5F283962-54E2-48FF-BBD3-F87D404D54DB}"/>
              </a:ext>
            </a:extLst>
          </p:cNvPr>
          <p:cNvSpPr>
            <a:spLocks noGrp="1"/>
          </p:cNvSpPr>
          <p:nvPr/>
        </p:nvSpPr>
        <p:spPr>
          <a:xfrm>
            <a:off x="4973320" y="6143625"/>
            <a:ext cx="66675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buNone/>
              <a:defRPr sz="1050">
                <a:solidFill>
                  <a:srgbClr val="64748B"/>
                </a:solidFill>
              </a:defRPr>
            </a:pPr>
            <a:r>
              <a:rPr sz="1050">
                <a:solidFill>
                  <a:srgbClr val="64748B"/>
                </a:solidFill>
              </a:rPr>
              <a:t>25.09.</a:t>
            </a:r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D023AE0B-B4CB-4C2C-84E3-DDEC2AAEDBB2}"/>
              </a:ext>
            </a:extLst>
          </p:cNvPr>
          <p:cNvSpPr>
            <a:spLocks noGrp="1"/>
          </p:cNvSpPr>
          <p:nvPr/>
        </p:nvSpPr>
        <p:spPr>
          <a:xfrm>
            <a:off x="6064568" y="1524000"/>
            <a:ext cx="9525" cy="4381500"/>
          </a:xfrm>
          <a:prstGeom prst="rect">
            <a:avLst/>
          </a:prstGeom>
          <a:solidFill>
            <a:srgbClr val="D9DEE7"/>
          </a:solidFill>
          <a:ln w="0">
            <a:noFill/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6E3A25FC-0AAE-4854-8606-7C7806EC85E5}"/>
              </a:ext>
            </a:extLst>
          </p:cNvPr>
          <p:cNvSpPr>
            <a:spLocks noGrp="1"/>
          </p:cNvSpPr>
          <p:nvPr/>
        </p:nvSpPr>
        <p:spPr>
          <a:xfrm>
            <a:off x="5731193" y="6143625"/>
            <a:ext cx="66675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buNone/>
              <a:defRPr sz="1050">
                <a:solidFill>
                  <a:srgbClr val="64748B"/>
                </a:solidFill>
              </a:defRPr>
            </a:pPr>
            <a:r>
              <a:rPr sz="1050">
                <a:solidFill>
                  <a:srgbClr val="64748B"/>
                </a:solidFill>
              </a:rPr>
              <a:t>02.10.</a:t>
            </a:r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3137A917-82D0-4142-A5D4-5A812F4418BC}"/>
              </a:ext>
            </a:extLst>
          </p:cNvPr>
          <p:cNvSpPr>
            <a:spLocks noGrp="1"/>
          </p:cNvSpPr>
          <p:nvPr/>
        </p:nvSpPr>
        <p:spPr>
          <a:xfrm>
            <a:off x="6822440" y="1524000"/>
            <a:ext cx="9525" cy="4381500"/>
          </a:xfrm>
          <a:prstGeom prst="rect">
            <a:avLst/>
          </a:prstGeom>
          <a:solidFill>
            <a:srgbClr val="D9DEE7"/>
          </a:solidFill>
          <a:ln w="0">
            <a:noFill/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4966386C-F7D1-4891-B3B6-FFE87C87F01A}"/>
              </a:ext>
            </a:extLst>
          </p:cNvPr>
          <p:cNvSpPr>
            <a:spLocks noGrp="1"/>
          </p:cNvSpPr>
          <p:nvPr/>
        </p:nvSpPr>
        <p:spPr>
          <a:xfrm>
            <a:off x="6489065" y="6143625"/>
            <a:ext cx="66675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buNone/>
              <a:defRPr sz="1050">
                <a:solidFill>
                  <a:srgbClr val="64748B"/>
                </a:solidFill>
              </a:defRPr>
            </a:pPr>
            <a:r>
              <a:rPr sz="1050">
                <a:solidFill>
                  <a:srgbClr val="64748B"/>
                </a:solidFill>
              </a:rPr>
              <a:t>09.10.</a:t>
            </a:r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4567EB54-DF89-45F1-9AD7-CAF9D383F646}"/>
              </a:ext>
            </a:extLst>
          </p:cNvPr>
          <p:cNvSpPr>
            <a:spLocks noGrp="1"/>
          </p:cNvSpPr>
          <p:nvPr/>
        </p:nvSpPr>
        <p:spPr>
          <a:xfrm>
            <a:off x="7580313" y="1524000"/>
            <a:ext cx="9525" cy="4381500"/>
          </a:xfrm>
          <a:prstGeom prst="rect">
            <a:avLst/>
          </a:prstGeom>
          <a:solidFill>
            <a:srgbClr val="D9DEE7"/>
          </a:solidFill>
          <a:ln w="0">
            <a:noFill/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C16C2F23-B5F4-443D-B56B-D4B92EBF8B88}"/>
              </a:ext>
            </a:extLst>
          </p:cNvPr>
          <p:cNvSpPr>
            <a:spLocks noGrp="1"/>
          </p:cNvSpPr>
          <p:nvPr/>
        </p:nvSpPr>
        <p:spPr>
          <a:xfrm>
            <a:off x="7246938" y="6143625"/>
            <a:ext cx="66675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buNone/>
              <a:defRPr sz="1050">
                <a:solidFill>
                  <a:srgbClr val="64748B"/>
                </a:solidFill>
              </a:defRPr>
            </a:pPr>
            <a:r>
              <a:rPr sz="1050">
                <a:solidFill>
                  <a:srgbClr val="64748B"/>
                </a:solidFill>
              </a:rPr>
              <a:t>16.10.</a:t>
            </a:r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5C5D9396-91A6-4EEC-B19E-B2C9A50E4CEE}"/>
              </a:ext>
            </a:extLst>
          </p:cNvPr>
          <p:cNvSpPr>
            <a:spLocks noGrp="1"/>
          </p:cNvSpPr>
          <p:nvPr/>
        </p:nvSpPr>
        <p:spPr>
          <a:xfrm>
            <a:off x="8338185" y="1524000"/>
            <a:ext cx="9525" cy="4381500"/>
          </a:xfrm>
          <a:prstGeom prst="rect">
            <a:avLst/>
          </a:prstGeom>
          <a:solidFill>
            <a:srgbClr val="D9DEE7"/>
          </a:solidFill>
          <a:ln w="0">
            <a:noFill/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id="{485AFC10-C71B-4CF1-B76E-56D1DBC42C7D}"/>
              </a:ext>
            </a:extLst>
          </p:cNvPr>
          <p:cNvSpPr>
            <a:spLocks noGrp="1"/>
          </p:cNvSpPr>
          <p:nvPr/>
        </p:nvSpPr>
        <p:spPr>
          <a:xfrm>
            <a:off x="8004810" y="6143625"/>
            <a:ext cx="66675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buNone/>
              <a:defRPr sz="1050">
                <a:solidFill>
                  <a:srgbClr val="64748B"/>
                </a:solidFill>
              </a:defRPr>
            </a:pPr>
            <a:r>
              <a:rPr sz="1050">
                <a:solidFill>
                  <a:srgbClr val="64748B"/>
                </a:solidFill>
              </a:rPr>
              <a:t>23.10.</a:t>
            </a:r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CC2E1CDF-E590-4139-8A77-B97E2AA6C8BC}"/>
              </a:ext>
            </a:extLst>
          </p:cNvPr>
          <p:cNvSpPr>
            <a:spLocks noGrp="1"/>
          </p:cNvSpPr>
          <p:nvPr/>
        </p:nvSpPr>
        <p:spPr>
          <a:xfrm>
            <a:off x="9096058" y="1524000"/>
            <a:ext cx="9525" cy="4381500"/>
          </a:xfrm>
          <a:prstGeom prst="rect">
            <a:avLst/>
          </a:prstGeom>
          <a:solidFill>
            <a:srgbClr val="D9DEE7"/>
          </a:solidFill>
          <a:ln w="0">
            <a:noFill/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C4A29EC0-F305-476A-BD84-9F0BA1AD76B5}"/>
              </a:ext>
            </a:extLst>
          </p:cNvPr>
          <p:cNvSpPr>
            <a:spLocks noGrp="1"/>
          </p:cNvSpPr>
          <p:nvPr/>
        </p:nvSpPr>
        <p:spPr>
          <a:xfrm>
            <a:off x="8762683" y="6143625"/>
            <a:ext cx="66675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buNone/>
              <a:defRPr sz="1050">
                <a:solidFill>
                  <a:srgbClr val="64748B"/>
                </a:solidFill>
              </a:defRPr>
            </a:pPr>
            <a:r>
              <a:rPr sz="1050">
                <a:solidFill>
                  <a:srgbClr val="64748B"/>
                </a:solidFill>
              </a:rPr>
              <a:t>30.10.</a:t>
            </a:r>
          </a:p>
        </p:txBody>
      </p:sp>
      <p:sp>
        <p:nvSpPr>
          <p:cNvPr id="25" name="Rechteck 24">
            <a:extLst>
              <a:ext uri="{FF2B5EF4-FFF2-40B4-BE49-F238E27FC236}">
                <a16:creationId xmlns:a16="http://schemas.microsoft.com/office/drawing/2014/main" id="{C955187F-27BD-4AEF-92E5-3F7A514A4C0E}"/>
              </a:ext>
            </a:extLst>
          </p:cNvPr>
          <p:cNvSpPr>
            <a:spLocks noGrp="1"/>
          </p:cNvSpPr>
          <p:nvPr/>
        </p:nvSpPr>
        <p:spPr>
          <a:xfrm>
            <a:off x="9853930" y="1524000"/>
            <a:ext cx="9525" cy="4381500"/>
          </a:xfrm>
          <a:prstGeom prst="rect">
            <a:avLst/>
          </a:prstGeom>
          <a:solidFill>
            <a:srgbClr val="D9DEE7"/>
          </a:solidFill>
          <a:ln w="0">
            <a:noFill/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26" name="Rechteck 25">
            <a:extLst>
              <a:ext uri="{FF2B5EF4-FFF2-40B4-BE49-F238E27FC236}">
                <a16:creationId xmlns:a16="http://schemas.microsoft.com/office/drawing/2014/main" id="{9151896D-E29C-46BC-81CC-402CDD29E109}"/>
              </a:ext>
            </a:extLst>
          </p:cNvPr>
          <p:cNvSpPr>
            <a:spLocks noGrp="1"/>
          </p:cNvSpPr>
          <p:nvPr/>
        </p:nvSpPr>
        <p:spPr>
          <a:xfrm>
            <a:off x="9520555" y="6143625"/>
            <a:ext cx="66675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buNone/>
              <a:defRPr sz="1050">
                <a:solidFill>
                  <a:srgbClr val="64748B"/>
                </a:solidFill>
              </a:defRPr>
            </a:pPr>
            <a:r>
              <a:rPr sz="1050">
                <a:solidFill>
                  <a:srgbClr val="64748B"/>
                </a:solidFill>
              </a:rPr>
              <a:t>06.11.</a:t>
            </a:r>
          </a:p>
        </p:txBody>
      </p:sp>
      <p:sp>
        <p:nvSpPr>
          <p:cNvPr id="27" name="Rechteck 26">
            <a:extLst>
              <a:ext uri="{FF2B5EF4-FFF2-40B4-BE49-F238E27FC236}">
                <a16:creationId xmlns:a16="http://schemas.microsoft.com/office/drawing/2014/main" id="{8BD23673-C9D6-458D-B9EE-314AA4C8FC8C}"/>
              </a:ext>
            </a:extLst>
          </p:cNvPr>
          <p:cNvSpPr>
            <a:spLocks noGrp="1"/>
          </p:cNvSpPr>
          <p:nvPr/>
        </p:nvSpPr>
        <p:spPr>
          <a:xfrm>
            <a:off x="10287000" y="1524000"/>
            <a:ext cx="9525" cy="4381500"/>
          </a:xfrm>
          <a:prstGeom prst="rect">
            <a:avLst/>
          </a:prstGeom>
          <a:solidFill>
            <a:srgbClr val="D9DEE7"/>
          </a:solidFill>
          <a:ln w="0">
            <a:noFill/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28" name="Rechteck 27">
            <a:extLst>
              <a:ext uri="{FF2B5EF4-FFF2-40B4-BE49-F238E27FC236}">
                <a16:creationId xmlns:a16="http://schemas.microsoft.com/office/drawing/2014/main" id="{14321A17-BD37-4A99-BD88-D119D5BA9AAD}"/>
              </a:ext>
            </a:extLst>
          </p:cNvPr>
          <p:cNvSpPr>
            <a:spLocks noGrp="1"/>
          </p:cNvSpPr>
          <p:nvPr/>
        </p:nvSpPr>
        <p:spPr>
          <a:xfrm>
            <a:off x="9953625" y="6143625"/>
            <a:ext cx="66675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buNone/>
              <a:defRPr sz="1050">
                <a:solidFill>
                  <a:srgbClr val="64748B"/>
                </a:solidFill>
              </a:defRPr>
            </a:pPr>
            <a:r>
              <a:rPr sz="1050">
                <a:solidFill>
                  <a:srgbClr val="64748B"/>
                </a:solidFill>
              </a:rPr>
              <a:t>10.11.</a:t>
            </a:r>
          </a:p>
        </p:txBody>
      </p:sp>
      <p:sp>
        <p:nvSpPr>
          <p:cNvPr id="29" name="Rechteck 28">
            <a:extLst>
              <a:ext uri="{FF2B5EF4-FFF2-40B4-BE49-F238E27FC236}">
                <a16:creationId xmlns:a16="http://schemas.microsoft.com/office/drawing/2014/main" id="{B293D2A2-99DB-4A88-B534-8D2AE237D9BC}"/>
              </a:ext>
            </a:extLst>
          </p:cNvPr>
          <p:cNvSpPr>
            <a:spLocks noGrp="1"/>
          </p:cNvSpPr>
          <p:nvPr/>
        </p:nvSpPr>
        <p:spPr>
          <a:xfrm>
            <a:off x="685800" y="1905000"/>
            <a:ext cx="9601200" cy="9525"/>
          </a:xfrm>
          <a:prstGeom prst="rect">
            <a:avLst/>
          </a:prstGeom>
          <a:solidFill>
            <a:srgbClr val="D9DEE7"/>
          </a:solidFill>
          <a:ln w="0">
            <a:noFill/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30" name="Rechteck 29">
            <a:extLst>
              <a:ext uri="{FF2B5EF4-FFF2-40B4-BE49-F238E27FC236}">
                <a16:creationId xmlns:a16="http://schemas.microsoft.com/office/drawing/2014/main" id="{C01D09C1-AF34-4C5D-B8A4-3DD8731949A5}"/>
              </a:ext>
            </a:extLst>
          </p:cNvPr>
          <p:cNvSpPr>
            <a:spLocks noGrp="1"/>
          </p:cNvSpPr>
          <p:nvPr/>
        </p:nvSpPr>
        <p:spPr>
          <a:xfrm>
            <a:off x="685800" y="1676400"/>
            <a:ext cx="285750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200">
                <a:solidFill>
                  <a:srgbClr val="111827"/>
                </a:solidFill>
              </a:defRPr>
            </a:pPr>
            <a:r>
              <a:rPr sz="1200">
                <a:solidFill>
                  <a:srgbClr val="111827"/>
                </a:solidFill>
              </a:rPr>
              <a:t>Veröffentlichung</a:t>
            </a:r>
          </a:p>
        </p:txBody>
      </p:sp>
      <p:sp>
        <p:nvSpPr>
          <p:cNvPr id="31" name="Rechteck 30">
            <a:extLst>
              <a:ext uri="{FF2B5EF4-FFF2-40B4-BE49-F238E27FC236}">
                <a16:creationId xmlns:a16="http://schemas.microsoft.com/office/drawing/2014/main" id="{7BB38922-63B7-4842-9ABD-2FEF007369FE}"/>
              </a:ext>
            </a:extLst>
          </p:cNvPr>
          <p:cNvSpPr>
            <a:spLocks noGrp="1"/>
          </p:cNvSpPr>
          <p:nvPr/>
        </p:nvSpPr>
        <p:spPr>
          <a:xfrm>
            <a:off x="3238500" y="1428750"/>
            <a:ext cx="11049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buNone/>
              <a:defRPr sz="1050">
                <a:solidFill>
                  <a:srgbClr val="64748B"/>
                </a:solidFill>
              </a:defRPr>
            </a:pPr>
            <a:r>
              <a:rPr sz="1050">
                <a:solidFill>
                  <a:srgbClr val="64748B"/>
                </a:solidFill>
              </a:rPr>
              <a:t>am 11.09.</a:t>
            </a:r>
          </a:p>
        </p:txBody>
      </p:sp>
      <p:sp>
        <p:nvSpPr>
          <p:cNvPr id="32" name="Ellipse 31">
            <a:extLst>
              <a:ext uri="{FF2B5EF4-FFF2-40B4-BE49-F238E27FC236}">
                <a16:creationId xmlns:a16="http://schemas.microsoft.com/office/drawing/2014/main" id="{3AE4A850-BB88-4D86-9350-BCEC7F8519B8}"/>
              </a:ext>
            </a:extLst>
          </p:cNvPr>
          <p:cNvSpPr>
            <a:spLocks noGrp="1"/>
          </p:cNvSpPr>
          <p:nvPr/>
        </p:nvSpPr>
        <p:spPr>
          <a:xfrm>
            <a:off x="3714750" y="1733550"/>
            <a:ext cx="152400" cy="152400"/>
          </a:xfrm>
          <a:prstGeom prst="ellipse">
            <a:avLst/>
          </a:prstGeom>
          <a:solidFill>
            <a:srgbClr val="3D8DFF"/>
          </a:solidFill>
          <a:ln w="19050">
            <a:solidFill>
              <a:srgbClr val="FFFFFF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33" name="Rechteck 32">
            <a:extLst>
              <a:ext uri="{FF2B5EF4-FFF2-40B4-BE49-F238E27FC236}">
                <a16:creationId xmlns:a16="http://schemas.microsoft.com/office/drawing/2014/main" id="{42E38247-E27B-41F3-9A2D-91467475AF13}"/>
              </a:ext>
            </a:extLst>
          </p:cNvPr>
          <p:cNvSpPr>
            <a:spLocks noGrp="1"/>
          </p:cNvSpPr>
          <p:nvPr/>
        </p:nvSpPr>
        <p:spPr>
          <a:xfrm>
            <a:off x="685800" y="2362200"/>
            <a:ext cx="9601200" cy="9525"/>
          </a:xfrm>
          <a:prstGeom prst="rect">
            <a:avLst/>
          </a:prstGeom>
          <a:solidFill>
            <a:srgbClr val="D9DEE7"/>
          </a:solidFill>
          <a:ln w="0">
            <a:noFill/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34" name="Rechteck 33">
            <a:extLst>
              <a:ext uri="{FF2B5EF4-FFF2-40B4-BE49-F238E27FC236}">
                <a16:creationId xmlns:a16="http://schemas.microsoft.com/office/drawing/2014/main" id="{FB68BE6D-60B1-4B0A-9F8B-0D915992A139}"/>
              </a:ext>
            </a:extLst>
          </p:cNvPr>
          <p:cNvSpPr>
            <a:spLocks noGrp="1"/>
          </p:cNvSpPr>
          <p:nvPr/>
        </p:nvSpPr>
        <p:spPr>
          <a:xfrm>
            <a:off x="685800" y="2133600"/>
            <a:ext cx="285750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200">
                <a:solidFill>
                  <a:srgbClr val="111827"/>
                </a:solidFill>
              </a:defRPr>
            </a:pPr>
            <a:r>
              <a:rPr sz="1200">
                <a:solidFill>
                  <a:srgbClr val="111827"/>
                </a:solidFill>
              </a:rPr>
              <a:t>Bieterfragen zur Teilnahme</a:t>
            </a:r>
          </a:p>
        </p:txBody>
      </p:sp>
      <p:sp>
        <p:nvSpPr>
          <p:cNvPr id="35" name="Rechteck 34">
            <a:extLst>
              <a:ext uri="{FF2B5EF4-FFF2-40B4-BE49-F238E27FC236}">
                <a16:creationId xmlns:a16="http://schemas.microsoft.com/office/drawing/2014/main" id="{B68F7851-FC56-464F-9E38-ED29C2FAC9B2}"/>
              </a:ext>
            </a:extLst>
          </p:cNvPr>
          <p:cNvSpPr>
            <a:spLocks noGrp="1"/>
          </p:cNvSpPr>
          <p:nvPr/>
        </p:nvSpPr>
        <p:spPr>
          <a:xfrm>
            <a:off x="4031831" y="1940129"/>
            <a:ext cx="209550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buNone/>
              <a:defRPr sz="1050">
                <a:solidFill>
                  <a:srgbClr val="64748B"/>
                </a:solidFill>
              </a:defRPr>
            </a:pPr>
            <a:r>
              <a:rPr sz="1050" b="1" dirty="0">
                <a:solidFill>
                  <a:srgbClr val="64748B"/>
                </a:solidFill>
              </a:rPr>
              <a:t>bis 23.09.</a:t>
            </a:r>
          </a:p>
        </p:txBody>
      </p:sp>
      <p:sp>
        <p:nvSpPr>
          <p:cNvPr id="36" name="Rechteck: abgerundete Ecken 35">
            <a:extLst>
              <a:ext uri="{FF2B5EF4-FFF2-40B4-BE49-F238E27FC236}">
                <a16:creationId xmlns:a16="http://schemas.microsoft.com/office/drawing/2014/main" id="{C0940133-971F-48E8-8A3E-1194D1A6DB1F}"/>
              </a:ext>
            </a:extLst>
          </p:cNvPr>
          <p:cNvSpPr>
            <a:spLocks noGrp="1"/>
          </p:cNvSpPr>
          <p:nvPr/>
        </p:nvSpPr>
        <p:spPr>
          <a:xfrm>
            <a:off x="3790950" y="2171700"/>
            <a:ext cx="1299210" cy="190500"/>
          </a:xfrm>
          <a:prstGeom prst="roundRect">
            <a:avLst>
              <a:gd name="adj" fmla="val 50000"/>
            </a:avLst>
          </a:prstGeom>
          <a:solidFill>
            <a:srgbClr val="BFE8FA"/>
          </a:solidFill>
          <a:ln w="0">
            <a:noFill/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37" name="Ellipse 36">
            <a:extLst>
              <a:ext uri="{FF2B5EF4-FFF2-40B4-BE49-F238E27FC236}">
                <a16:creationId xmlns:a16="http://schemas.microsoft.com/office/drawing/2014/main" id="{6FCC1FA7-E238-4BD2-BA1B-A641FAE75A22}"/>
              </a:ext>
            </a:extLst>
          </p:cNvPr>
          <p:cNvSpPr>
            <a:spLocks noGrp="1"/>
          </p:cNvSpPr>
          <p:nvPr/>
        </p:nvSpPr>
        <p:spPr>
          <a:xfrm>
            <a:off x="5033010" y="2209800"/>
            <a:ext cx="114300" cy="114300"/>
          </a:xfrm>
          <a:prstGeom prst="ellipse">
            <a:avLst/>
          </a:prstGeom>
          <a:solidFill>
            <a:srgbClr val="3D8DFF"/>
          </a:solidFill>
          <a:ln w="19050">
            <a:solidFill>
              <a:srgbClr val="FFFFFF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39" name="Rechteck 38">
            <a:extLst>
              <a:ext uri="{FF2B5EF4-FFF2-40B4-BE49-F238E27FC236}">
                <a16:creationId xmlns:a16="http://schemas.microsoft.com/office/drawing/2014/main" id="{7A844FF6-E2D2-4D06-BF86-AFC3BA5F374D}"/>
              </a:ext>
            </a:extLst>
          </p:cNvPr>
          <p:cNvSpPr>
            <a:spLocks noGrp="1"/>
          </p:cNvSpPr>
          <p:nvPr/>
        </p:nvSpPr>
        <p:spPr>
          <a:xfrm>
            <a:off x="685800" y="2819400"/>
            <a:ext cx="9601200" cy="9525"/>
          </a:xfrm>
          <a:prstGeom prst="rect">
            <a:avLst/>
          </a:prstGeom>
          <a:solidFill>
            <a:srgbClr val="D9DEE7"/>
          </a:solidFill>
          <a:ln w="0">
            <a:noFill/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40" name="Rechteck 39">
            <a:extLst>
              <a:ext uri="{FF2B5EF4-FFF2-40B4-BE49-F238E27FC236}">
                <a16:creationId xmlns:a16="http://schemas.microsoft.com/office/drawing/2014/main" id="{7C75CA5B-D1DF-4B2B-A8B9-08B636FE2F1C}"/>
              </a:ext>
            </a:extLst>
          </p:cNvPr>
          <p:cNvSpPr>
            <a:spLocks noGrp="1"/>
          </p:cNvSpPr>
          <p:nvPr/>
        </p:nvSpPr>
        <p:spPr>
          <a:xfrm>
            <a:off x="685800" y="2590800"/>
            <a:ext cx="285750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200">
                <a:solidFill>
                  <a:srgbClr val="111827"/>
                </a:solidFill>
              </a:defRPr>
            </a:pPr>
            <a:r>
              <a:rPr sz="1200">
                <a:solidFill>
                  <a:srgbClr val="111827"/>
                </a:solidFill>
              </a:rPr>
              <a:t>Teilnahmeantrag</a:t>
            </a:r>
          </a:p>
        </p:txBody>
      </p:sp>
      <p:sp>
        <p:nvSpPr>
          <p:cNvPr id="41" name="Rechteck 40">
            <a:extLst>
              <a:ext uri="{FF2B5EF4-FFF2-40B4-BE49-F238E27FC236}">
                <a16:creationId xmlns:a16="http://schemas.microsoft.com/office/drawing/2014/main" id="{641342F5-0DDC-49A0-9C06-7CA7CB7C29D6}"/>
              </a:ext>
            </a:extLst>
          </p:cNvPr>
          <p:cNvSpPr>
            <a:spLocks noGrp="1"/>
          </p:cNvSpPr>
          <p:nvPr/>
        </p:nvSpPr>
        <p:spPr>
          <a:xfrm>
            <a:off x="5162550" y="2343150"/>
            <a:ext cx="123825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buNone/>
              <a:defRPr sz="1050">
                <a:solidFill>
                  <a:srgbClr val="64748B"/>
                </a:solidFill>
              </a:defRPr>
            </a:pPr>
            <a:r>
              <a:rPr sz="1050" b="1" dirty="0">
                <a:solidFill>
                  <a:srgbClr val="64748B"/>
                </a:solidFill>
              </a:rPr>
              <a:t>bis </a:t>
            </a:r>
            <a:r>
              <a:rPr lang="de-DE" sz="1050" b="1" dirty="0">
                <a:solidFill>
                  <a:srgbClr val="64748B"/>
                </a:solidFill>
              </a:rPr>
              <a:t>29</a:t>
            </a:r>
            <a:r>
              <a:rPr sz="1050" b="1" dirty="0">
                <a:solidFill>
                  <a:srgbClr val="64748B"/>
                </a:solidFill>
              </a:rPr>
              <a:t>.09.</a:t>
            </a:r>
          </a:p>
        </p:txBody>
      </p:sp>
      <p:sp>
        <p:nvSpPr>
          <p:cNvPr id="42" name="Rechteck: abgerundete Ecken 41">
            <a:extLst>
              <a:ext uri="{FF2B5EF4-FFF2-40B4-BE49-F238E27FC236}">
                <a16:creationId xmlns:a16="http://schemas.microsoft.com/office/drawing/2014/main" id="{4F7FA00F-1CAD-42A7-AB13-10C4DA59A820}"/>
              </a:ext>
            </a:extLst>
          </p:cNvPr>
          <p:cNvSpPr>
            <a:spLocks noGrp="1"/>
          </p:cNvSpPr>
          <p:nvPr/>
        </p:nvSpPr>
        <p:spPr>
          <a:xfrm>
            <a:off x="3790950" y="2628900"/>
            <a:ext cx="2057083" cy="190500"/>
          </a:xfrm>
          <a:prstGeom prst="roundRect">
            <a:avLst>
              <a:gd name="adj" fmla="val 50000"/>
            </a:avLst>
          </a:prstGeom>
          <a:solidFill>
            <a:srgbClr val="3D8DFF"/>
          </a:solidFill>
          <a:ln w="0">
            <a:noFill/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43" name="Ellipse 42">
            <a:extLst>
              <a:ext uri="{FF2B5EF4-FFF2-40B4-BE49-F238E27FC236}">
                <a16:creationId xmlns:a16="http://schemas.microsoft.com/office/drawing/2014/main" id="{48802076-6D91-413F-95E5-2403E85CB818}"/>
              </a:ext>
            </a:extLst>
          </p:cNvPr>
          <p:cNvSpPr>
            <a:spLocks noGrp="1"/>
          </p:cNvSpPr>
          <p:nvPr/>
        </p:nvSpPr>
        <p:spPr>
          <a:xfrm>
            <a:off x="5790883" y="2667000"/>
            <a:ext cx="114300" cy="114300"/>
          </a:xfrm>
          <a:prstGeom prst="ellipse">
            <a:avLst/>
          </a:prstGeom>
          <a:solidFill>
            <a:srgbClr val="3D8DFF"/>
          </a:solidFill>
          <a:ln w="19050">
            <a:solidFill>
              <a:srgbClr val="FFFFFF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44" name="Rechteck 43">
            <a:extLst>
              <a:ext uri="{FF2B5EF4-FFF2-40B4-BE49-F238E27FC236}">
                <a16:creationId xmlns:a16="http://schemas.microsoft.com/office/drawing/2014/main" id="{300FFD18-564A-48F2-83B1-6737A35421B1}"/>
              </a:ext>
            </a:extLst>
          </p:cNvPr>
          <p:cNvSpPr>
            <a:spLocks noGrp="1"/>
          </p:cNvSpPr>
          <p:nvPr/>
        </p:nvSpPr>
        <p:spPr>
          <a:xfrm>
            <a:off x="685800" y="3276600"/>
            <a:ext cx="9601200" cy="95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45" name="Rechteck 44">
            <a:extLst>
              <a:ext uri="{FF2B5EF4-FFF2-40B4-BE49-F238E27FC236}">
                <a16:creationId xmlns:a16="http://schemas.microsoft.com/office/drawing/2014/main" id="{89FB5B1F-595F-4CF9-90F4-D00045E8EEEE}"/>
              </a:ext>
            </a:extLst>
          </p:cNvPr>
          <p:cNvSpPr>
            <a:spLocks noGrp="1"/>
          </p:cNvSpPr>
          <p:nvPr/>
        </p:nvSpPr>
        <p:spPr>
          <a:xfrm>
            <a:off x="685800" y="3048000"/>
            <a:ext cx="2857500" cy="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200">
                <a:solidFill>
                  <a:srgbClr val="111827"/>
                </a:solidFill>
              </a:defRPr>
            </a:pPr>
            <a:endParaRPr sz="1200">
              <a:solidFill>
                <a:srgbClr val="111827"/>
              </a:solidFill>
            </a:endParaRPr>
          </a:p>
        </p:txBody>
      </p:sp>
      <p:sp>
        <p:nvSpPr>
          <p:cNvPr id="48" name="Rechteck 47">
            <a:extLst>
              <a:ext uri="{FF2B5EF4-FFF2-40B4-BE49-F238E27FC236}">
                <a16:creationId xmlns:a16="http://schemas.microsoft.com/office/drawing/2014/main" id="{86977634-03EC-4E7A-B718-00B1DEB69551}"/>
              </a:ext>
            </a:extLst>
          </p:cNvPr>
          <p:cNvSpPr>
            <a:spLocks noGrp="1"/>
          </p:cNvSpPr>
          <p:nvPr/>
        </p:nvSpPr>
        <p:spPr>
          <a:xfrm>
            <a:off x="685800" y="3276600"/>
            <a:ext cx="9601200" cy="9525"/>
          </a:xfrm>
          <a:prstGeom prst="rect">
            <a:avLst/>
          </a:prstGeom>
          <a:solidFill>
            <a:srgbClr val="D9DEE7"/>
          </a:solidFill>
          <a:ln w="0">
            <a:noFill/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49" name="Rechteck 48">
            <a:extLst>
              <a:ext uri="{FF2B5EF4-FFF2-40B4-BE49-F238E27FC236}">
                <a16:creationId xmlns:a16="http://schemas.microsoft.com/office/drawing/2014/main" id="{CCE985F4-2C85-4ED4-8F4D-2935EEFCAFF2}"/>
              </a:ext>
            </a:extLst>
          </p:cNvPr>
          <p:cNvSpPr>
            <a:spLocks noGrp="1"/>
          </p:cNvSpPr>
          <p:nvPr/>
        </p:nvSpPr>
        <p:spPr>
          <a:xfrm>
            <a:off x="685800" y="3048000"/>
            <a:ext cx="285750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200">
                <a:solidFill>
                  <a:srgbClr val="111827"/>
                </a:solidFill>
              </a:defRPr>
            </a:pPr>
            <a:r>
              <a:rPr sz="1200">
                <a:solidFill>
                  <a:srgbClr val="111827"/>
                </a:solidFill>
              </a:rPr>
              <a:t>Bieterfragen zum Angebot</a:t>
            </a:r>
          </a:p>
        </p:txBody>
      </p:sp>
      <p:sp>
        <p:nvSpPr>
          <p:cNvPr id="50" name="Rechteck 49">
            <a:extLst>
              <a:ext uri="{FF2B5EF4-FFF2-40B4-BE49-F238E27FC236}">
                <a16:creationId xmlns:a16="http://schemas.microsoft.com/office/drawing/2014/main" id="{A5505749-4DDA-4828-8B31-D1B9C713D1BA}"/>
              </a:ext>
            </a:extLst>
          </p:cNvPr>
          <p:cNvSpPr>
            <a:spLocks noGrp="1"/>
          </p:cNvSpPr>
          <p:nvPr/>
        </p:nvSpPr>
        <p:spPr>
          <a:xfrm>
            <a:off x="6191250" y="2862263"/>
            <a:ext cx="209550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buNone/>
              <a:defRPr sz="1050">
                <a:solidFill>
                  <a:srgbClr val="64748B"/>
                </a:solidFill>
              </a:defRPr>
            </a:pPr>
            <a:r>
              <a:rPr sz="1050" b="1" dirty="0">
                <a:solidFill>
                  <a:srgbClr val="64748B"/>
                </a:solidFill>
              </a:rPr>
              <a:t>bis 1</a:t>
            </a:r>
            <a:r>
              <a:rPr lang="de-DE" sz="1050" b="1" dirty="0">
                <a:solidFill>
                  <a:srgbClr val="64748B"/>
                </a:solidFill>
              </a:rPr>
              <a:t>6</a:t>
            </a:r>
            <a:r>
              <a:rPr sz="1050" b="1" dirty="0">
                <a:solidFill>
                  <a:srgbClr val="64748B"/>
                </a:solidFill>
              </a:rPr>
              <a:t>.10.</a:t>
            </a:r>
          </a:p>
        </p:txBody>
      </p:sp>
      <p:sp>
        <p:nvSpPr>
          <p:cNvPr id="51" name="Rechteck: abgerundete Ecken 50">
            <a:extLst>
              <a:ext uri="{FF2B5EF4-FFF2-40B4-BE49-F238E27FC236}">
                <a16:creationId xmlns:a16="http://schemas.microsoft.com/office/drawing/2014/main" id="{02FB2E0C-21E1-4CA3-9002-774BF2C2C55F}"/>
              </a:ext>
            </a:extLst>
          </p:cNvPr>
          <p:cNvSpPr>
            <a:spLocks noGrp="1"/>
          </p:cNvSpPr>
          <p:nvPr/>
        </p:nvSpPr>
        <p:spPr>
          <a:xfrm>
            <a:off x="5848033" y="3086100"/>
            <a:ext cx="1407477" cy="190500"/>
          </a:xfrm>
          <a:prstGeom prst="roundRect">
            <a:avLst>
              <a:gd name="adj" fmla="val 50000"/>
            </a:avLst>
          </a:prstGeom>
          <a:solidFill>
            <a:srgbClr val="BFE8FA"/>
          </a:solidFill>
          <a:ln w="0">
            <a:noFill/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52" name="Ellipse 51">
            <a:extLst>
              <a:ext uri="{FF2B5EF4-FFF2-40B4-BE49-F238E27FC236}">
                <a16:creationId xmlns:a16="http://schemas.microsoft.com/office/drawing/2014/main" id="{15EDFE5E-1D20-4674-9466-3CB995B9AF92}"/>
              </a:ext>
            </a:extLst>
          </p:cNvPr>
          <p:cNvSpPr>
            <a:spLocks noGrp="1"/>
          </p:cNvSpPr>
          <p:nvPr/>
        </p:nvSpPr>
        <p:spPr>
          <a:xfrm>
            <a:off x="7198360" y="3124200"/>
            <a:ext cx="114300" cy="114300"/>
          </a:xfrm>
          <a:prstGeom prst="ellipse">
            <a:avLst/>
          </a:prstGeom>
          <a:solidFill>
            <a:srgbClr val="3D8DFF"/>
          </a:solidFill>
          <a:ln w="19050">
            <a:solidFill>
              <a:srgbClr val="FFFFFF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54" name="Rechteck 53">
            <a:extLst>
              <a:ext uri="{FF2B5EF4-FFF2-40B4-BE49-F238E27FC236}">
                <a16:creationId xmlns:a16="http://schemas.microsoft.com/office/drawing/2014/main" id="{ADDD6D2B-993D-4D11-BD81-A06AEC286431}"/>
              </a:ext>
            </a:extLst>
          </p:cNvPr>
          <p:cNvSpPr>
            <a:spLocks noGrp="1"/>
          </p:cNvSpPr>
          <p:nvPr/>
        </p:nvSpPr>
        <p:spPr>
          <a:xfrm>
            <a:off x="685800" y="3733800"/>
            <a:ext cx="9601200" cy="9525"/>
          </a:xfrm>
          <a:prstGeom prst="rect">
            <a:avLst/>
          </a:prstGeom>
          <a:solidFill>
            <a:srgbClr val="D9DEE7"/>
          </a:solidFill>
          <a:ln w="0">
            <a:noFill/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55" name="Rechteck 54">
            <a:extLst>
              <a:ext uri="{FF2B5EF4-FFF2-40B4-BE49-F238E27FC236}">
                <a16:creationId xmlns:a16="http://schemas.microsoft.com/office/drawing/2014/main" id="{EBF59A80-B6AA-4CA9-842E-ABDDC33A552D}"/>
              </a:ext>
            </a:extLst>
          </p:cNvPr>
          <p:cNvSpPr>
            <a:spLocks noGrp="1"/>
          </p:cNvSpPr>
          <p:nvPr/>
        </p:nvSpPr>
        <p:spPr>
          <a:xfrm>
            <a:off x="685800" y="3505200"/>
            <a:ext cx="285750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200">
                <a:solidFill>
                  <a:srgbClr val="111827"/>
                </a:solidFill>
              </a:defRPr>
            </a:pPr>
            <a:r>
              <a:rPr sz="1200">
                <a:solidFill>
                  <a:srgbClr val="111827"/>
                </a:solidFill>
              </a:rPr>
              <a:t>Angebotsfrist</a:t>
            </a:r>
          </a:p>
        </p:txBody>
      </p:sp>
      <p:sp>
        <p:nvSpPr>
          <p:cNvPr id="56" name="Rechteck 55">
            <a:extLst>
              <a:ext uri="{FF2B5EF4-FFF2-40B4-BE49-F238E27FC236}">
                <a16:creationId xmlns:a16="http://schemas.microsoft.com/office/drawing/2014/main" id="{6F2CAF70-37CB-4A00-ADA4-FD41B00C8976}"/>
              </a:ext>
            </a:extLst>
          </p:cNvPr>
          <p:cNvSpPr>
            <a:spLocks noGrp="1"/>
          </p:cNvSpPr>
          <p:nvPr/>
        </p:nvSpPr>
        <p:spPr>
          <a:xfrm>
            <a:off x="7429500" y="3295650"/>
            <a:ext cx="123825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buNone/>
              <a:defRPr sz="1050">
                <a:solidFill>
                  <a:srgbClr val="64748B"/>
                </a:solidFill>
              </a:defRPr>
            </a:pPr>
            <a:r>
              <a:rPr sz="1050" b="1" dirty="0">
                <a:solidFill>
                  <a:srgbClr val="64748B"/>
                </a:solidFill>
              </a:rPr>
              <a:t>bis 20.10.</a:t>
            </a:r>
          </a:p>
        </p:txBody>
      </p:sp>
      <p:sp>
        <p:nvSpPr>
          <p:cNvPr id="57" name="Rechteck: abgerundete Ecken 56">
            <a:extLst>
              <a:ext uri="{FF2B5EF4-FFF2-40B4-BE49-F238E27FC236}">
                <a16:creationId xmlns:a16="http://schemas.microsoft.com/office/drawing/2014/main" id="{9C94ED7F-3E72-4A3A-A4E2-B18513D0A1C4}"/>
              </a:ext>
            </a:extLst>
          </p:cNvPr>
          <p:cNvSpPr>
            <a:spLocks noGrp="1"/>
          </p:cNvSpPr>
          <p:nvPr/>
        </p:nvSpPr>
        <p:spPr>
          <a:xfrm>
            <a:off x="5848033" y="3543300"/>
            <a:ext cx="2165350" cy="190500"/>
          </a:xfrm>
          <a:prstGeom prst="roundRect">
            <a:avLst>
              <a:gd name="adj" fmla="val 50000"/>
            </a:avLst>
          </a:prstGeom>
          <a:solidFill>
            <a:srgbClr val="3D8DFF"/>
          </a:solidFill>
          <a:ln w="0">
            <a:noFill/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58" name="Ellipse 57">
            <a:extLst>
              <a:ext uri="{FF2B5EF4-FFF2-40B4-BE49-F238E27FC236}">
                <a16:creationId xmlns:a16="http://schemas.microsoft.com/office/drawing/2014/main" id="{8A9AD135-0172-41E6-ACB7-A73B2422C3D7}"/>
              </a:ext>
            </a:extLst>
          </p:cNvPr>
          <p:cNvSpPr>
            <a:spLocks noGrp="1"/>
          </p:cNvSpPr>
          <p:nvPr/>
        </p:nvSpPr>
        <p:spPr>
          <a:xfrm>
            <a:off x="7956233" y="3581400"/>
            <a:ext cx="114300" cy="114300"/>
          </a:xfrm>
          <a:prstGeom prst="ellipse">
            <a:avLst/>
          </a:prstGeom>
          <a:solidFill>
            <a:srgbClr val="3D8DFF"/>
          </a:solidFill>
          <a:ln w="19050">
            <a:solidFill>
              <a:srgbClr val="FFFFFF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59" name="Rechteck 58">
            <a:extLst>
              <a:ext uri="{FF2B5EF4-FFF2-40B4-BE49-F238E27FC236}">
                <a16:creationId xmlns:a16="http://schemas.microsoft.com/office/drawing/2014/main" id="{F8EC81F9-BD00-463B-B97B-B8CAA8E77EA8}"/>
              </a:ext>
            </a:extLst>
          </p:cNvPr>
          <p:cNvSpPr>
            <a:spLocks noGrp="1"/>
          </p:cNvSpPr>
          <p:nvPr/>
        </p:nvSpPr>
        <p:spPr>
          <a:xfrm>
            <a:off x="685800" y="4191000"/>
            <a:ext cx="9601200" cy="9525"/>
          </a:xfrm>
          <a:prstGeom prst="rect">
            <a:avLst/>
          </a:prstGeom>
          <a:solidFill>
            <a:srgbClr val="D9DEE7"/>
          </a:solidFill>
          <a:ln w="0">
            <a:noFill/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60" name="Rechteck 59">
            <a:extLst>
              <a:ext uri="{FF2B5EF4-FFF2-40B4-BE49-F238E27FC236}">
                <a16:creationId xmlns:a16="http://schemas.microsoft.com/office/drawing/2014/main" id="{FACC7C6D-CE4F-4DAA-BAD4-CF1287AE6F0F}"/>
              </a:ext>
            </a:extLst>
          </p:cNvPr>
          <p:cNvSpPr>
            <a:spLocks noGrp="1"/>
          </p:cNvSpPr>
          <p:nvPr/>
        </p:nvSpPr>
        <p:spPr>
          <a:xfrm>
            <a:off x="685800" y="3962400"/>
            <a:ext cx="285750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200">
                <a:solidFill>
                  <a:srgbClr val="111827"/>
                </a:solidFill>
              </a:defRPr>
            </a:pPr>
            <a:r>
              <a:rPr sz="1200">
                <a:solidFill>
                  <a:srgbClr val="111827"/>
                </a:solidFill>
              </a:rPr>
              <a:t>Konzeptpräsentationen &amp; Verhandlungen</a:t>
            </a:r>
          </a:p>
        </p:txBody>
      </p:sp>
      <p:sp>
        <p:nvSpPr>
          <p:cNvPr id="61" name="Rechteck 60">
            <a:extLst>
              <a:ext uri="{FF2B5EF4-FFF2-40B4-BE49-F238E27FC236}">
                <a16:creationId xmlns:a16="http://schemas.microsoft.com/office/drawing/2014/main" id="{EA428EC4-76FF-4A66-B0A7-BAFFE903DF2C}"/>
              </a:ext>
            </a:extLst>
          </p:cNvPr>
          <p:cNvSpPr>
            <a:spLocks noGrp="1"/>
          </p:cNvSpPr>
          <p:nvPr/>
        </p:nvSpPr>
        <p:spPr>
          <a:xfrm>
            <a:off x="7771130" y="3738562"/>
            <a:ext cx="200025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buNone/>
              <a:defRPr sz="1050">
                <a:solidFill>
                  <a:srgbClr val="64748B"/>
                </a:solidFill>
              </a:defRPr>
            </a:pPr>
            <a:r>
              <a:rPr sz="1050" b="1" dirty="0" err="1">
                <a:solidFill>
                  <a:srgbClr val="64748B"/>
                </a:solidFill>
              </a:rPr>
              <a:t>vom</a:t>
            </a:r>
            <a:r>
              <a:rPr sz="1050" b="1" dirty="0">
                <a:solidFill>
                  <a:srgbClr val="64748B"/>
                </a:solidFill>
              </a:rPr>
              <a:t> 26.10. bis 28.10.</a:t>
            </a:r>
          </a:p>
        </p:txBody>
      </p:sp>
      <p:sp>
        <p:nvSpPr>
          <p:cNvPr id="62" name="Rechteck: abgerundete Ecken 61">
            <a:extLst>
              <a:ext uri="{FF2B5EF4-FFF2-40B4-BE49-F238E27FC236}">
                <a16:creationId xmlns:a16="http://schemas.microsoft.com/office/drawing/2014/main" id="{E1A0F269-7F53-4E98-849D-CABEF45C3486}"/>
              </a:ext>
            </a:extLst>
          </p:cNvPr>
          <p:cNvSpPr>
            <a:spLocks noGrp="1"/>
          </p:cNvSpPr>
          <p:nvPr/>
        </p:nvSpPr>
        <p:spPr>
          <a:xfrm>
            <a:off x="8662988" y="4000500"/>
            <a:ext cx="216535" cy="190500"/>
          </a:xfrm>
          <a:prstGeom prst="roundRect">
            <a:avLst>
              <a:gd name="adj" fmla="val 50000"/>
            </a:avLst>
          </a:prstGeom>
          <a:solidFill>
            <a:srgbClr val="12A7A1"/>
          </a:solidFill>
          <a:ln w="0">
            <a:noFill/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63" name="Ellipse 62">
            <a:extLst>
              <a:ext uri="{FF2B5EF4-FFF2-40B4-BE49-F238E27FC236}">
                <a16:creationId xmlns:a16="http://schemas.microsoft.com/office/drawing/2014/main" id="{4C6D7590-C352-4E0B-AAB5-EB13FB04DEAB}"/>
              </a:ext>
            </a:extLst>
          </p:cNvPr>
          <p:cNvSpPr>
            <a:spLocks noGrp="1"/>
          </p:cNvSpPr>
          <p:nvPr/>
        </p:nvSpPr>
        <p:spPr>
          <a:xfrm>
            <a:off x="8822373" y="4038600"/>
            <a:ext cx="114300" cy="114300"/>
          </a:xfrm>
          <a:prstGeom prst="ellipse">
            <a:avLst/>
          </a:prstGeom>
          <a:solidFill>
            <a:srgbClr val="12A7A1"/>
          </a:solidFill>
          <a:ln w="19050">
            <a:solidFill>
              <a:srgbClr val="FFFFFF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64" name="Rechteck 63">
            <a:extLst>
              <a:ext uri="{FF2B5EF4-FFF2-40B4-BE49-F238E27FC236}">
                <a16:creationId xmlns:a16="http://schemas.microsoft.com/office/drawing/2014/main" id="{C05C7FCA-4C13-483E-AA5A-5E2070A16813}"/>
              </a:ext>
            </a:extLst>
          </p:cNvPr>
          <p:cNvSpPr>
            <a:spLocks noGrp="1"/>
          </p:cNvSpPr>
          <p:nvPr/>
        </p:nvSpPr>
        <p:spPr>
          <a:xfrm>
            <a:off x="685800" y="4648200"/>
            <a:ext cx="9601200" cy="9525"/>
          </a:xfrm>
          <a:prstGeom prst="rect">
            <a:avLst/>
          </a:prstGeom>
          <a:solidFill>
            <a:srgbClr val="D9DEE7"/>
          </a:solidFill>
          <a:ln w="0">
            <a:noFill/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65" name="Rechteck 64">
            <a:extLst>
              <a:ext uri="{FF2B5EF4-FFF2-40B4-BE49-F238E27FC236}">
                <a16:creationId xmlns:a16="http://schemas.microsoft.com/office/drawing/2014/main" id="{E6A64477-0D3A-441B-B5D7-82AFA4ADD450}"/>
              </a:ext>
            </a:extLst>
          </p:cNvPr>
          <p:cNvSpPr>
            <a:spLocks noGrp="1"/>
          </p:cNvSpPr>
          <p:nvPr/>
        </p:nvSpPr>
        <p:spPr>
          <a:xfrm>
            <a:off x="685800" y="4419600"/>
            <a:ext cx="285750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200">
                <a:solidFill>
                  <a:srgbClr val="111827"/>
                </a:solidFill>
              </a:defRPr>
            </a:pPr>
            <a:r>
              <a:rPr sz="1200">
                <a:solidFill>
                  <a:srgbClr val="111827"/>
                </a:solidFill>
              </a:rPr>
              <a:t>Versand Vorabinformationen</a:t>
            </a:r>
          </a:p>
        </p:txBody>
      </p:sp>
      <p:sp>
        <p:nvSpPr>
          <p:cNvPr id="66" name="Rechteck 65">
            <a:extLst>
              <a:ext uri="{FF2B5EF4-FFF2-40B4-BE49-F238E27FC236}">
                <a16:creationId xmlns:a16="http://schemas.microsoft.com/office/drawing/2014/main" id="{2EDF3458-2E8A-47EA-85E6-F69AA3559C5A}"/>
              </a:ext>
            </a:extLst>
          </p:cNvPr>
          <p:cNvSpPr>
            <a:spLocks noGrp="1"/>
          </p:cNvSpPr>
          <p:nvPr/>
        </p:nvSpPr>
        <p:spPr>
          <a:xfrm>
            <a:off x="8347710" y="4271963"/>
            <a:ext cx="15240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buNone/>
              <a:defRPr sz="1050">
                <a:solidFill>
                  <a:srgbClr val="64748B"/>
                </a:solidFill>
              </a:defRPr>
            </a:pPr>
            <a:r>
              <a:rPr sz="1050" dirty="0">
                <a:solidFill>
                  <a:srgbClr val="64748B"/>
                </a:solidFill>
              </a:rPr>
              <a:t>30.10.</a:t>
            </a:r>
          </a:p>
        </p:txBody>
      </p:sp>
      <p:sp>
        <p:nvSpPr>
          <p:cNvPr id="67" name="Rechteck: abgerundete Ecken 66">
            <a:extLst>
              <a:ext uri="{FF2B5EF4-FFF2-40B4-BE49-F238E27FC236}">
                <a16:creationId xmlns:a16="http://schemas.microsoft.com/office/drawing/2014/main" id="{46F0C097-8872-43E0-B474-0E5205B0F045}"/>
              </a:ext>
            </a:extLst>
          </p:cNvPr>
          <p:cNvSpPr>
            <a:spLocks noGrp="1"/>
          </p:cNvSpPr>
          <p:nvPr/>
        </p:nvSpPr>
        <p:spPr>
          <a:xfrm>
            <a:off x="9096375" y="4552950"/>
            <a:ext cx="9525" cy="19050"/>
          </a:xfrm>
          <a:prstGeom prst="roundRect">
            <a:avLst>
              <a:gd name="adj" fmla="val 50000"/>
            </a:avLst>
          </a:prstGeom>
          <a:noFill/>
          <a:ln w="0">
            <a:noFill/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68" name="Ellipse 67">
            <a:extLst>
              <a:ext uri="{FF2B5EF4-FFF2-40B4-BE49-F238E27FC236}">
                <a16:creationId xmlns:a16="http://schemas.microsoft.com/office/drawing/2014/main" id="{F584C246-2C3D-40D8-BC6F-9929EA5CB341}"/>
              </a:ext>
            </a:extLst>
          </p:cNvPr>
          <p:cNvSpPr>
            <a:spLocks noGrp="1"/>
          </p:cNvSpPr>
          <p:nvPr/>
        </p:nvSpPr>
        <p:spPr>
          <a:xfrm>
            <a:off x="9039225" y="4495800"/>
            <a:ext cx="114300" cy="114300"/>
          </a:xfrm>
          <a:prstGeom prst="ellipse">
            <a:avLst/>
          </a:prstGeom>
          <a:solidFill>
            <a:srgbClr val="1F4E79"/>
          </a:solidFill>
          <a:ln w="19050">
            <a:solidFill>
              <a:srgbClr val="FFFFFF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69" name="Rechteck 68">
            <a:extLst>
              <a:ext uri="{FF2B5EF4-FFF2-40B4-BE49-F238E27FC236}">
                <a16:creationId xmlns:a16="http://schemas.microsoft.com/office/drawing/2014/main" id="{16BFF60A-615E-4BC3-9F1E-099AFBA633FB}"/>
              </a:ext>
            </a:extLst>
          </p:cNvPr>
          <p:cNvSpPr>
            <a:spLocks noGrp="1"/>
          </p:cNvSpPr>
          <p:nvPr/>
        </p:nvSpPr>
        <p:spPr>
          <a:xfrm>
            <a:off x="685800" y="5105400"/>
            <a:ext cx="9601200" cy="9525"/>
          </a:xfrm>
          <a:prstGeom prst="rect">
            <a:avLst/>
          </a:prstGeom>
          <a:solidFill>
            <a:srgbClr val="D9DEE7"/>
          </a:solidFill>
          <a:ln w="0">
            <a:noFill/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70" name="Rechteck 69">
            <a:extLst>
              <a:ext uri="{FF2B5EF4-FFF2-40B4-BE49-F238E27FC236}">
                <a16:creationId xmlns:a16="http://schemas.microsoft.com/office/drawing/2014/main" id="{5BB68525-603C-4D27-92DF-9FC2B4ABDBB2}"/>
              </a:ext>
            </a:extLst>
          </p:cNvPr>
          <p:cNvSpPr>
            <a:spLocks noGrp="1"/>
          </p:cNvSpPr>
          <p:nvPr/>
        </p:nvSpPr>
        <p:spPr>
          <a:xfrm>
            <a:off x="685800" y="4876800"/>
            <a:ext cx="285750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200">
                <a:solidFill>
                  <a:srgbClr val="111827"/>
                </a:solidFill>
              </a:defRPr>
            </a:pPr>
            <a:r>
              <a:rPr sz="1200">
                <a:solidFill>
                  <a:srgbClr val="111827"/>
                </a:solidFill>
              </a:rPr>
              <a:t>Frühester Ausführungs-/Lieferbeginn</a:t>
            </a:r>
          </a:p>
        </p:txBody>
      </p:sp>
      <p:sp>
        <p:nvSpPr>
          <p:cNvPr id="71" name="Rechteck 70">
            <a:extLst>
              <a:ext uri="{FF2B5EF4-FFF2-40B4-BE49-F238E27FC236}">
                <a16:creationId xmlns:a16="http://schemas.microsoft.com/office/drawing/2014/main" id="{8CE74C3D-9F1C-472E-961A-69B329D90F08}"/>
              </a:ext>
            </a:extLst>
          </p:cNvPr>
          <p:cNvSpPr>
            <a:spLocks noGrp="1"/>
          </p:cNvSpPr>
          <p:nvPr/>
        </p:nvSpPr>
        <p:spPr>
          <a:xfrm>
            <a:off x="9620250" y="4686300"/>
            <a:ext cx="13335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ctr">
              <a:buNone/>
              <a:defRPr sz="1050">
                <a:solidFill>
                  <a:srgbClr val="64748B"/>
                </a:solidFill>
              </a:defRPr>
            </a:pPr>
            <a:r>
              <a:rPr sz="1050" dirty="0">
                <a:solidFill>
                  <a:srgbClr val="64748B"/>
                </a:solidFill>
              </a:rPr>
              <a:t>ab 10.11.</a:t>
            </a:r>
          </a:p>
        </p:txBody>
      </p:sp>
      <p:sp>
        <p:nvSpPr>
          <p:cNvPr id="72" name="Ellipse 71">
            <a:extLst>
              <a:ext uri="{FF2B5EF4-FFF2-40B4-BE49-F238E27FC236}">
                <a16:creationId xmlns:a16="http://schemas.microsoft.com/office/drawing/2014/main" id="{919E1801-0420-41FC-B353-DBAF9ED16959}"/>
              </a:ext>
            </a:extLst>
          </p:cNvPr>
          <p:cNvSpPr>
            <a:spLocks noGrp="1"/>
          </p:cNvSpPr>
          <p:nvPr/>
        </p:nvSpPr>
        <p:spPr>
          <a:xfrm>
            <a:off x="10210800" y="4933950"/>
            <a:ext cx="152400" cy="152400"/>
          </a:xfrm>
          <a:prstGeom prst="ellipse">
            <a:avLst/>
          </a:prstGeom>
          <a:solidFill>
            <a:srgbClr val="12A7A1"/>
          </a:solidFill>
          <a:ln w="19050">
            <a:solidFill>
              <a:srgbClr val="FFFFFF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73" name="Rechteck 72">
            <a:extLst>
              <a:ext uri="{FF2B5EF4-FFF2-40B4-BE49-F238E27FC236}">
                <a16:creationId xmlns:a16="http://schemas.microsoft.com/office/drawing/2014/main" id="{CB4E48FF-3F0A-4112-89DB-D74086236E55}"/>
              </a:ext>
            </a:extLst>
          </p:cNvPr>
          <p:cNvSpPr>
            <a:spLocks noGrp="1"/>
          </p:cNvSpPr>
          <p:nvPr/>
        </p:nvSpPr>
        <p:spPr>
          <a:xfrm>
            <a:off x="3613604" y="6457950"/>
            <a:ext cx="769166" cy="171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050" b="1">
                <a:solidFill>
                  <a:srgbClr val="64748B"/>
                </a:solidFill>
              </a:defRPr>
            </a:pPr>
            <a:r>
              <a:rPr sz="1050" b="1" dirty="0" err="1">
                <a:solidFill>
                  <a:srgbClr val="64748B"/>
                </a:solidFill>
              </a:rPr>
              <a:t>Legende</a:t>
            </a:r>
            <a:endParaRPr sz="1050" b="1" dirty="0">
              <a:solidFill>
                <a:srgbClr val="64748B"/>
              </a:solidFill>
            </a:endParaRPr>
          </a:p>
        </p:txBody>
      </p:sp>
      <p:sp>
        <p:nvSpPr>
          <p:cNvPr id="74" name="Rechteck: abgerundete Ecken 73">
            <a:extLst>
              <a:ext uri="{FF2B5EF4-FFF2-40B4-BE49-F238E27FC236}">
                <a16:creationId xmlns:a16="http://schemas.microsoft.com/office/drawing/2014/main" id="{97CB9428-8334-40DE-894A-EBDF5E34F612}"/>
              </a:ext>
            </a:extLst>
          </p:cNvPr>
          <p:cNvSpPr>
            <a:spLocks noGrp="1"/>
          </p:cNvSpPr>
          <p:nvPr/>
        </p:nvSpPr>
        <p:spPr>
          <a:xfrm>
            <a:off x="4439920" y="6496050"/>
            <a:ext cx="266700" cy="114300"/>
          </a:xfrm>
          <a:prstGeom prst="roundRect">
            <a:avLst>
              <a:gd name="adj" fmla="val 50000"/>
            </a:avLst>
          </a:prstGeom>
          <a:solidFill>
            <a:srgbClr val="3D8DFF"/>
          </a:solidFill>
          <a:ln w="0">
            <a:noFill/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75" name="Rechteck 74">
            <a:extLst>
              <a:ext uri="{FF2B5EF4-FFF2-40B4-BE49-F238E27FC236}">
                <a16:creationId xmlns:a16="http://schemas.microsoft.com/office/drawing/2014/main" id="{01E5AAE3-0817-44F5-A9E3-72880981DC65}"/>
              </a:ext>
            </a:extLst>
          </p:cNvPr>
          <p:cNvSpPr>
            <a:spLocks noGrp="1"/>
          </p:cNvSpPr>
          <p:nvPr/>
        </p:nvSpPr>
        <p:spPr>
          <a:xfrm>
            <a:off x="4782820" y="6438900"/>
            <a:ext cx="171450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050">
                <a:solidFill>
                  <a:srgbClr val="64748B"/>
                </a:solidFill>
              </a:defRPr>
            </a:pPr>
            <a:r>
              <a:rPr sz="1050" dirty="0">
                <a:solidFill>
                  <a:srgbClr val="64748B"/>
                </a:solidFill>
              </a:rPr>
              <a:t>Frist / </a:t>
            </a:r>
            <a:r>
              <a:rPr sz="1050" dirty="0" err="1">
                <a:solidFill>
                  <a:srgbClr val="64748B"/>
                </a:solidFill>
              </a:rPr>
              <a:t>Bearbeitungszeitraum</a:t>
            </a:r>
            <a:endParaRPr sz="1050" dirty="0">
              <a:solidFill>
                <a:srgbClr val="64748B"/>
              </a:solidFill>
            </a:endParaRPr>
          </a:p>
        </p:txBody>
      </p:sp>
      <p:sp>
        <p:nvSpPr>
          <p:cNvPr id="76" name="Rechteck: abgerundete Ecken 75">
            <a:extLst>
              <a:ext uri="{FF2B5EF4-FFF2-40B4-BE49-F238E27FC236}">
                <a16:creationId xmlns:a16="http://schemas.microsoft.com/office/drawing/2014/main" id="{EA37F411-0E25-4A8D-B6ED-9E88DF2C978B}"/>
              </a:ext>
            </a:extLst>
          </p:cNvPr>
          <p:cNvSpPr>
            <a:spLocks noGrp="1"/>
          </p:cNvSpPr>
          <p:nvPr/>
        </p:nvSpPr>
        <p:spPr>
          <a:xfrm>
            <a:off x="6764020" y="6496050"/>
            <a:ext cx="266700" cy="114300"/>
          </a:xfrm>
          <a:prstGeom prst="roundRect">
            <a:avLst>
              <a:gd name="adj" fmla="val 50000"/>
            </a:avLst>
          </a:prstGeom>
          <a:solidFill>
            <a:srgbClr val="12A7A1"/>
          </a:solidFill>
          <a:ln w="0">
            <a:noFill/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77" name="Rechteck 76">
            <a:extLst>
              <a:ext uri="{FF2B5EF4-FFF2-40B4-BE49-F238E27FC236}">
                <a16:creationId xmlns:a16="http://schemas.microsoft.com/office/drawing/2014/main" id="{2EE68509-1962-40EA-9F76-926D68DCCE2C}"/>
              </a:ext>
            </a:extLst>
          </p:cNvPr>
          <p:cNvSpPr>
            <a:spLocks noGrp="1"/>
          </p:cNvSpPr>
          <p:nvPr/>
        </p:nvSpPr>
        <p:spPr>
          <a:xfrm>
            <a:off x="7106920" y="6438900"/>
            <a:ext cx="171450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050">
                <a:solidFill>
                  <a:srgbClr val="64748B"/>
                </a:solidFill>
              </a:defRPr>
            </a:pPr>
            <a:r>
              <a:rPr sz="1050">
                <a:solidFill>
                  <a:srgbClr val="64748B"/>
                </a:solidFill>
              </a:rPr>
              <a:t>Präsentation / Verhandlung</a:t>
            </a:r>
          </a:p>
        </p:txBody>
      </p:sp>
      <p:sp>
        <p:nvSpPr>
          <p:cNvPr id="78" name="Ellipse 77">
            <a:extLst>
              <a:ext uri="{FF2B5EF4-FFF2-40B4-BE49-F238E27FC236}">
                <a16:creationId xmlns:a16="http://schemas.microsoft.com/office/drawing/2014/main" id="{85B91821-3769-4E2A-B104-009768DD555C}"/>
              </a:ext>
            </a:extLst>
          </p:cNvPr>
          <p:cNvSpPr>
            <a:spLocks noGrp="1"/>
          </p:cNvSpPr>
          <p:nvPr/>
        </p:nvSpPr>
        <p:spPr>
          <a:xfrm>
            <a:off x="9202420" y="6496050"/>
            <a:ext cx="114300" cy="114300"/>
          </a:xfrm>
          <a:prstGeom prst="ellipse">
            <a:avLst/>
          </a:prstGeom>
          <a:solidFill>
            <a:srgbClr val="1F4E79"/>
          </a:solidFill>
          <a:ln w="19050">
            <a:solidFill>
              <a:srgbClr val="FFFFFF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79" name="Rechteck 78">
            <a:extLst>
              <a:ext uri="{FF2B5EF4-FFF2-40B4-BE49-F238E27FC236}">
                <a16:creationId xmlns:a16="http://schemas.microsoft.com/office/drawing/2014/main" id="{CDFC95AA-0D02-43C8-BA9A-D07E9C4CCC36}"/>
              </a:ext>
            </a:extLst>
          </p:cNvPr>
          <p:cNvSpPr>
            <a:spLocks noGrp="1"/>
          </p:cNvSpPr>
          <p:nvPr/>
        </p:nvSpPr>
        <p:spPr>
          <a:xfrm>
            <a:off x="9411970" y="6438900"/>
            <a:ext cx="66675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/>
          <a:lstStyle/>
          <a:p>
            <a:pPr algn="l">
              <a:buNone/>
              <a:defRPr sz="1050">
                <a:solidFill>
                  <a:srgbClr val="64748B"/>
                </a:solidFill>
              </a:defRPr>
            </a:pPr>
            <a:r>
              <a:rPr sz="1050" dirty="0" err="1">
                <a:solidFill>
                  <a:srgbClr val="64748B"/>
                </a:solidFill>
              </a:rPr>
              <a:t>Stichtag</a:t>
            </a:r>
            <a:endParaRPr sz="1050" dirty="0">
              <a:solidFill>
                <a:srgbClr val="64748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9049627"/>
      </p:ext>
    </p:extLst>
  </p:cSld>
  <p:clrMapOvr>
    <a:masterClrMapping/>
  </p:clrMapOvr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92</Words>
  <Application>Microsoft Office PowerPoint</Application>
  <DocSecurity>0</DocSecurity>
  <PresentationFormat>Breitbild</PresentationFormat>
  <Paragraphs>35</Paragraphs>
  <Slides>1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1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3" baseType="lpstr">
      <vt:lpstr>Calibri</vt:lpstr>
      <vt:lpstr>ChatGPT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</dc:title>
  <dc:creator>Walnut Exporter</dc:creator>
  <cp:lastModifiedBy>Heepenstrick Ralf</cp:lastModifiedBy>
  <cp:revision>2</cp:revision>
  <dcterms:created xsi:type="dcterms:W3CDTF">2026-09-07T15:15:06Z</dcterms:created>
  <dcterms:modified xsi:type="dcterms:W3CDTF">2026-09-09T06:55:25Z</dcterms:modified>
</cp:coreProperties>
</file>